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  <p:sldMasterId id="2147483660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y="6858000" cx="9144000"/>
  <p:notesSz cx="6858000" cy="9144000"/>
  <p:embeddedFontLst>
    <p:embeddedFont>
      <p:font typeface="Book Antiqua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5" roundtripDataSignature="AMtx7mhEtxqLacrsBvIvlurgNKxZlIWMO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2CB8478-20A1-48E3-963A-7A6350986E28}">
  <a:tblStyle styleId="{52CB8478-20A1-48E3-963A-7A6350986E28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fill>
          <a:solidFill>
            <a:srgbClr val="D0DEEF"/>
          </a:solidFill>
        </a:fill>
      </a:tcStyle>
    </a:band1H>
    <a:band2H>
      <a:tcTxStyle/>
    </a:band2H>
    <a:band1V>
      <a:tcTxStyle/>
      <a:tcStyle>
        <a:fill>
          <a:solidFill>
            <a:srgbClr val="D0DEEF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22" Type="http://schemas.openxmlformats.org/officeDocument/2006/relationships/font" Target="fonts/BookAntiqua-bold.fntdata"/><Relationship Id="rId21" Type="http://schemas.openxmlformats.org/officeDocument/2006/relationships/font" Target="fonts/BookAntiqua-regular.fntdata"/><Relationship Id="rId24" Type="http://schemas.openxmlformats.org/officeDocument/2006/relationships/font" Target="fonts/BookAntiqua-boldItalic.fntdata"/><Relationship Id="rId23" Type="http://schemas.openxmlformats.org/officeDocument/2006/relationships/font" Target="fonts/BookAntiqua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25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155a908ae85_0_11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g155a908ae85_0_1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155a908ae85_0_2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g155a908ae85_0_24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155a908ae85_0_13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g155a908ae85_0_13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155a908ae85_0_13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g155a908ae85_0_13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155a908ae85_0_14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g155a908ae85_0_14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155a908ae85_0_11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g155a908ae85_0_11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155a908ae85_0_12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g155a908ae85_0_12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55a908ae85_0_2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g155a908ae85_0_2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155a908ae85_0_2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g155a908ae85_0_2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155a908ae85_0_2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g155a908ae85_0_2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155a908ae85_0_2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g155a908ae85_0_2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155a908ae85_0_2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g155a908ae85_0_2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155a908ae85_0_2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g155a908ae85_0_2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5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6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55a908ae85_0_153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g155a908ae85_0_153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g155a908ae85_0_153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55a908ae85_0_157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g155a908ae85_0_157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g155a908ae85_0_157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g155a908ae85_0_157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55a908ae85_0_162"/>
          <p:cNvSpPr txBox="1"/>
          <p:nvPr>
            <p:ph type="ctrTitle"/>
          </p:nvPr>
        </p:nvSpPr>
        <p:spPr>
          <a:xfrm>
            <a:off x="1143000" y="1122363"/>
            <a:ext cx="6858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g155a908ae85_0_162"/>
          <p:cNvSpPr txBox="1"/>
          <p:nvPr>
            <p:ph idx="1" type="subTitle"/>
          </p:nvPr>
        </p:nvSpPr>
        <p:spPr>
          <a:xfrm>
            <a:off x="1143000" y="3602038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98" name="Google Shape;98;g155a908ae85_0_162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g155a908ae85_0_162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g155a908ae85_0_162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55a908ae85_0_168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g155a908ae85_0_168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4" name="Google Shape;104;g155a908ae85_0_168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g155a908ae85_0_168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g155a908ae85_0_168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55a908ae85_0_174"/>
          <p:cNvSpPr txBox="1"/>
          <p:nvPr>
            <p:ph type="title"/>
          </p:nvPr>
        </p:nvSpPr>
        <p:spPr>
          <a:xfrm>
            <a:off x="623888" y="1709738"/>
            <a:ext cx="78867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g155a908ae85_0_174"/>
          <p:cNvSpPr txBox="1"/>
          <p:nvPr>
            <p:ph idx="1" type="body"/>
          </p:nvPr>
        </p:nvSpPr>
        <p:spPr>
          <a:xfrm>
            <a:off x="623888" y="4589463"/>
            <a:ext cx="78867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0" name="Google Shape;110;g155a908ae85_0_174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g155a908ae85_0_174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g155a908ae85_0_174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55a908ae85_0_180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g155a908ae85_0_180"/>
          <p:cNvSpPr txBox="1"/>
          <p:nvPr>
            <p:ph idx="1" type="body"/>
          </p:nvPr>
        </p:nvSpPr>
        <p:spPr>
          <a:xfrm>
            <a:off x="628650" y="1825625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6" name="Google Shape;116;g155a908ae85_0_180"/>
          <p:cNvSpPr txBox="1"/>
          <p:nvPr>
            <p:ph idx="2" type="body"/>
          </p:nvPr>
        </p:nvSpPr>
        <p:spPr>
          <a:xfrm>
            <a:off x="4629150" y="1825625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7" name="Google Shape;117;g155a908ae85_0_180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g155a908ae85_0_180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g155a908ae85_0_180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55a908ae85_0_187"/>
          <p:cNvSpPr txBox="1"/>
          <p:nvPr>
            <p:ph type="title"/>
          </p:nvPr>
        </p:nvSpPr>
        <p:spPr>
          <a:xfrm>
            <a:off x="629841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g155a908ae85_0_187"/>
          <p:cNvSpPr txBox="1"/>
          <p:nvPr>
            <p:ph idx="1" type="body"/>
          </p:nvPr>
        </p:nvSpPr>
        <p:spPr>
          <a:xfrm>
            <a:off x="629841" y="1681163"/>
            <a:ext cx="38685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3" name="Google Shape;123;g155a908ae85_0_187"/>
          <p:cNvSpPr txBox="1"/>
          <p:nvPr>
            <p:ph idx="2" type="body"/>
          </p:nvPr>
        </p:nvSpPr>
        <p:spPr>
          <a:xfrm>
            <a:off x="629841" y="2505075"/>
            <a:ext cx="38685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g155a908ae85_0_187"/>
          <p:cNvSpPr txBox="1"/>
          <p:nvPr>
            <p:ph idx="3" type="body"/>
          </p:nvPr>
        </p:nvSpPr>
        <p:spPr>
          <a:xfrm>
            <a:off x="4629150" y="1681163"/>
            <a:ext cx="38874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5" name="Google Shape;125;g155a908ae85_0_187"/>
          <p:cNvSpPr txBox="1"/>
          <p:nvPr>
            <p:ph idx="4" type="body"/>
          </p:nvPr>
        </p:nvSpPr>
        <p:spPr>
          <a:xfrm>
            <a:off x="4629150" y="2505075"/>
            <a:ext cx="38874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6" name="Google Shape;126;g155a908ae85_0_187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g155a908ae85_0_187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g155a908ae85_0_187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55a908ae85_0_196"/>
          <p:cNvSpPr txBox="1"/>
          <p:nvPr>
            <p:ph type="title"/>
          </p:nvPr>
        </p:nvSpPr>
        <p:spPr>
          <a:xfrm>
            <a:off x="629841" y="457200"/>
            <a:ext cx="2949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g155a908ae85_0_196"/>
          <p:cNvSpPr txBox="1"/>
          <p:nvPr>
            <p:ph idx="1" type="body"/>
          </p:nvPr>
        </p:nvSpPr>
        <p:spPr>
          <a:xfrm>
            <a:off x="3887391" y="987425"/>
            <a:ext cx="4629300" cy="48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32" name="Google Shape;132;g155a908ae85_0_196"/>
          <p:cNvSpPr txBox="1"/>
          <p:nvPr>
            <p:ph idx="2" type="body"/>
          </p:nvPr>
        </p:nvSpPr>
        <p:spPr>
          <a:xfrm>
            <a:off x="629841" y="2057400"/>
            <a:ext cx="29490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33" name="Google Shape;133;g155a908ae85_0_196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g155a908ae85_0_196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g155a908ae85_0_196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55a908ae85_0_203"/>
          <p:cNvSpPr txBox="1"/>
          <p:nvPr>
            <p:ph type="title"/>
          </p:nvPr>
        </p:nvSpPr>
        <p:spPr>
          <a:xfrm>
            <a:off x="629841" y="457200"/>
            <a:ext cx="2949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g155a908ae85_0_203"/>
          <p:cNvSpPr/>
          <p:nvPr>
            <p:ph idx="2" type="pic"/>
          </p:nvPr>
        </p:nvSpPr>
        <p:spPr>
          <a:xfrm>
            <a:off x="3887391" y="987425"/>
            <a:ext cx="46293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139" name="Google Shape;139;g155a908ae85_0_203"/>
          <p:cNvSpPr txBox="1"/>
          <p:nvPr>
            <p:ph idx="1" type="body"/>
          </p:nvPr>
        </p:nvSpPr>
        <p:spPr>
          <a:xfrm>
            <a:off x="629841" y="2057400"/>
            <a:ext cx="29490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40" name="Google Shape;140;g155a908ae85_0_203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g155a908ae85_0_203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g155a908ae85_0_203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155a908ae85_0_210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g155a908ae85_0_210"/>
          <p:cNvSpPr txBox="1"/>
          <p:nvPr>
            <p:ph idx="1" type="body"/>
          </p:nvPr>
        </p:nvSpPr>
        <p:spPr>
          <a:xfrm rot="5400000">
            <a:off x="2396400" y="57875"/>
            <a:ext cx="43512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6" name="Google Shape;146;g155a908ae85_0_210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g155a908ae85_0_210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g155a908ae85_0_210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155a908ae85_0_216"/>
          <p:cNvSpPr txBox="1"/>
          <p:nvPr>
            <p:ph type="title"/>
          </p:nvPr>
        </p:nvSpPr>
        <p:spPr>
          <a:xfrm rot="5400000">
            <a:off x="4623600" y="2285275"/>
            <a:ext cx="58119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g155a908ae85_0_216"/>
          <p:cNvSpPr txBox="1"/>
          <p:nvPr>
            <p:ph idx="1" type="body"/>
          </p:nvPr>
        </p:nvSpPr>
        <p:spPr>
          <a:xfrm rot="5400000">
            <a:off x="623025" y="370675"/>
            <a:ext cx="58119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2" name="Google Shape;152;g155a908ae85_0_216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g155a908ae85_0_216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g155a908ae85_0_216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2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2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2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4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55a908ae85_0_147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2" name="Google Shape;82;g155a908ae85_0_147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g155a908ae85_0_147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Google Shape;84;g155a908ae85_0_147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Google Shape;85;g155a908ae85_0_147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1" Type="http://schemas.openxmlformats.org/officeDocument/2006/relationships/hyperlink" Target="https://en.wikipedia.org/wiki/Staphylococci" TargetMode="External"/><Relationship Id="rId10" Type="http://schemas.openxmlformats.org/officeDocument/2006/relationships/hyperlink" Target="https://en.wikipedia.org/wiki/Pus" TargetMode="External"/><Relationship Id="rId13" Type="http://schemas.openxmlformats.org/officeDocument/2006/relationships/hyperlink" Target="https://en.wikipedia.org/wiki/Mesothelial" TargetMode="External"/><Relationship Id="rId12" Type="http://schemas.openxmlformats.org/officeDocument/2006/relationships/hyperlink" Target="https://en.wikipedia.org/wiki/Abscess" TargetMode="External"/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en.wikipedia.org/wiki/Granuloma" TargetMode="External"/><Relationship Id="rId4" Type="http://schemas.openxmlformats.org/officeDocument/2006/relationships/hyperlink" Target="https://en.wikipedia.org/wiki/Tuberculosis" TargetMode="External"/><Relationship Id="rId9" Type="http://schemas.openxmlformats.org/officeDocument/2006/relationships/hyperlink" Target="https://en.wikipedia.org/wiki/Pseudomembranous_colitis" TargetMode="External"/><Relationship Id="rId15" Type="http://schemas.openxmlformats.org/officeDocument/2006/relationships/hyperlink" Target="https://en.wikipedia.org/wiki/Blister" TargetMode="External"/><Relationship Id="rId14" Type="http://schemas.openxmlformats.org/officeDocument/2006/relationships/hyperlink" Target="https://en.wikipedia.org/wiki/Serous_membrane" TargetMode="External"/><Relationship Id="rId17" Type="http://schemas.openxmlformats.org/officeDocument/2006/relationships/hyperlink" Target="https://en.wikipedia.org/wiki/Ulcer_(dermatology)" TargetMode="External"/><Relationship Id="rId16" Type="http://schemas.openxmlformats.org/officeDocument/2006/relationships/hyperlink" Target="https://en.wikipedia.org/wiki/Necrotic" TargetMode="External"/><Relationship Id="rId5" Type="http://schemas.openxmlformats.org/officeDocument/2006/relationships/hyperlink" Target="https://en.wikipedia.org/wiki/Leprosy" TargetMode="External"/><Relationship Id="rId6" Type="http://schemas.openxmlformats.org/officeDocument/2006/relationships/hyperlink" Target="https://en.wikipedia.org/wiki/Sarcoidosis" TargetMode="External"/><Relationship Id="rId7" Type="http://schemas.openxmlformats.org/officeDocument/2006/relationships/hyperlink" Target="https://en.wikipedia.org/wiki/Syphilis" TargetMode="External"/><Relationship Id="rId8" Type="http://schemas.openxmlformats.org/officeDocument/2006/relationships/hyperlink" Target="https://en.wikipedia.org/wiki/Fibr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155a908ae85_0_111"/>
          <p:cNvSpPr txBox="1"/>
          <p:nvPr/>
        </p:nvSpPr>
        <p:spPr>
          <a:xfrm>
            <a:off x="1404257" y="381001"/>
            <a:ext cx="74895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RUNGTA COLLEGE OF DENTAL SCIENCES &amp; RESEARCH </a:t>
            </a:r>
            <a:endParaRPr/>
          </a:p>
        </p:txBody>
      </p:sp>
      <p:sp>
        <p:nvSpPr>
          <p:cNvPr id="160" name="Google Shape;160;g155a908ae85_0_111"/>
          <p:cNvSpPr txBox="1"/>
          <p:nvPr/>
        </p:nvSpPr>
        <p:spPr>
          <a:xfrm>
            <a:off x="108850" y="2467425"/>
            <a:ext cx="8784600" cy="180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100" u="sng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                                   INFLAMATION</a:t>
            </a:r>
            <a:endParaRPr/>
          </a:p>
        </p:txBody>
      </p:sp>
      <p:sp>
        <p:nvSpPr>
          <p:cNvPr id="161" name="Google Shape;161;g155a908ae85_0_111"/>
          <p:cNvSpPr txBox="1"/>
          <p:nvPr/>
        </p:nvSpPr>
        <p:spPr>
          <a:xfrm>
            <a:off x="152400" y="5715000"/>
            <a:ext cx="8545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rPr>
              <a:t>DEPARTMENT OF GENERAL SURGERY  </a:t>
            </a:r>
            <a:endParaRPr/>
          </a:p>
        </p:txBody>
      </p:sp>
      <p:pic>
        <p:nvPicPr>
          <p:cNvPr id="162" name="Google Shape;162;g155a908ae85_0_111"/>
          <p:cNvPicPr preferRelativeResize="0"/>
          <p:nvPr/>
        </p:nvPicPr>
        <p:blipFill rotWithShape="1">
          <a:blip r:embed="rId3">
            <a:alphaModFix/>
          </a:blip>
          <a:srcRect b="0" l="15781" r="15781" t="0"/>
          <a:stretch/>
        </p:blipFill>
        <p:spPr>
          <a:xfrm>
            <a:off x="0" y="0"/>
            <a:ext cx="1393371" cy="2114550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g155a908ae85_0_111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155a908ae85_0_247"/>
          <p:cNvSpPr txBox="1"/>
          <p:nvPr>
            <p:ph idx="1" type="body"/>
          </p:nvPr>
        </p:nvSpPr>
        <p:spPr>
          <a:xfrm>
            <a:off x="457200" y="304800"/>
            <a:ext cx="8229600" cy="6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ctr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None/>
            </a:pPr>
            <a:r>
              <a:rPr lang="en-US">
                <a:solidFill>
                  <a:srgbClr val="C00000"/>
                </a:solidFill>
              </a:rPr>
              <a:t>SYSTEMATIC EFFECT OF INFLAMMATION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1.Fever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2.Leucocytosis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3.Lymphangitis and lymphadenitis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4.Shock (profuse vasodilatation,increased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vascular permeability and volume loss)</a:t>
            </a:r>
            <a:endParaRPr/>
          </a:p>
          <a:p>
            <a:pPr indent="-342900" lvl="0" marL="342900" rtl="0" algn="ctr">
              <a:spcBef>
                <a:spcPts val="592"/>
              </a:spcBef>
              <a:spcAft>
                <a:spcPts val="0"/>
              </a:spcAft>
              <a:buClr>
                <a:srgbClr val="C00000"/>
              </a:buClr>
              <a:buSzPts val="3200"/>
              <a:buNone/>
            </a:pPr>
            <a:r>
              <a:rPr lang="en-US">
                <a:solidFill>
                  <a:srgbClr val="C00000"/>
                </a:solidFill>
              </a:rPr>
              <a:t>FATE OF ACUTE INFLAMMATION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1.Resolution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2.Suppuration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3.Chronic inflammation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4.Healing by scarring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                     *********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155a908ae85_0_131"/>
          <p:cNvSpPr txBox="1"/>
          <p:nvPr>
            <p:ph type="title"/>
          </p:nvPr>
        </p:nvSpPr>
        <p:spPr>
          <a:xfrm>
            <a:off x="721163" y="174657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00000"/>
              <a:buFont typeface="Times New Roman"/>
              <a:buNone/>
            </a:pPr>
            <a:r>
              <a:rPr lang="en-US" u="sng">
                <a:latin typeface="Times New Roman"/>
                <a:ea typeface="Times New Roman"/>
                <a:cs typeface="Times New Roman"/>
                <a:sym typeface="Times New Roman"/>
              </a:rPr>
              <a:t>REFERENCES</a:t>
            </a:r>
            <a:r>
              <a:rPr lang="en-US" u="sng"/>
              <a:t> </a:t>
            </a:r>
            <a:br>
              <a:rPr lang="en-US"/>
            </a:br>
            <a:endParaRPr b="1"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386"/>
              <a:buFont typeface="Times New Roman"/>
              <a:buNone/>
            </a:pPr>
            <a:r>
              <a:t/>
            </a:r>
            <a:endParaRPr b="1" sz="2644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386"/>
              <a:buFont typeface="Times New Roman"/>
              <a:buNone/>
            </a:pPr>
            <a:r>
              <a:rPr b="1" lang="en-US" sz="2644">
                <a:latin typeface="Times New Roman"/>
                <a:ea typeface="Times New Roman"/>
                <a:cs typeface="Times New Roman"/>
                <a:sym typeface="Times New Roman"/>
              </a:rPr>
              <a:t>SRBS BOOK OF GENERAL SURGERY</a:t>
            </a:r>
            <a:endParaRPr b="1" sz="2644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386"/>
              <a:buFont typeface="Times New Roman"/>
              <a:buNone/>
            </a:pPr>
            <a:r>
              <a:rPr b="1" lang="en-US" sz="2644">
                <a:latin typeface="Times New Roman"/>
                <a:ea typeface="Times New Roman"/>
                <a:cs typeface="Times New Roman"/>
                <a:sym typeface="Times New Roman"/>
              </a:rPr>
              <a:t>A MANUAL ON CLINICAL SURGERY - S DAS</a:t>
            </a:r>
            <a:endParaRPr b="1" sz="2644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386"/>
              <a:buFont typeface="Times New Roman"/>
              <a:buNone/>
            </a:pPr>
            <a:r>
              <a:rPr b="1" lang="en-US" sz="2644">
                <a:latin typeface="Times New Roman"/>
                <a:ea typeface="Times New Roman"/>
                <a:cs typeface="Times New Roman"/>
                <a:sym typeface="Times New Roman"/>
              </a:rPr>
              <a:t>MANIPAL MANUAL OF SURGERY - K RAJGOPAL SHENOY</a:t>
            </a:r>
            <a:endParaRPr b="1" sz="2644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386"/>
              <a:buFont typeface="Times New Roman"/>
              <a:buNone/>
            </a:pPr>
            <a:r>
              <a:rPr b="1" lang="en-US" sz="2644">
                <a:latin typeface="Times New Roman"/>
                <a:ea typeface="Times New Roman"/>
                <a:cs typeface="Times New Roman"/>
                <a:sym typeface="Times New Roman"/>
              </a:rPr>
              <a:t>BAILEY AND LOVES SHORT PRACTICE OF SURGERY</a:t>
            </a:r>
            <a:endParaRPr b="1" sz="2644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9" name="Google Shape;219;g155a908ae85_0_131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155a908ae85_0_136"/>
          <p:cNvSpPr txBox="1"/>
          <p:nvPr>
            <p:ph type="title"/>
          </p:nvPr>
        </p:nvSpPr>
        <p:spPr>
          <a:xfrm>
            <a:off x="628650" y="232229"/>
            <a:ext cx="7886700" cy="145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Question &amp; Answer Session</a:t>
            </a:r>
            <a:endParaRPr sz="2400"/>
          </a:p>
        </p:txBody>
      </p:sp>
      <p:sp>
        <p:nvSpPr>
          <p:cNvPr id="225" name="Google Shape;225;g155a908ae85_0_136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6" name="Google Shape;226;g155a908ae85_0_136"/>
          <p:cNvSpPr txBox="1"/>
          <p:nvPr/>
        </p:nvSpPr>
        <p:spPr>
          <a:xfrm>
            <a:off x="903514" y="2902857"/>
            <a:ext cx="6923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 may ask your doubts related to the topic?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155a908ae85_0_142"/>
          <p:cNvSpPr txBox="1"/>
          <p:nvPr/>
        </p:nvSpPr>
        <p:spPr>
          <a:xfrm>
            <a:off x="510272" y="1923736"/>
            <a:ext cx="8123400" cy="14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t/>
            </a:r>
            <a:endParaRPr sz="4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en-US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THANK YOU </a:t>
            </a:r>
            <a:endParaRPr sz="4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g155a908ae85_0_142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155a908ae85_0_119"/>
          <p:cNvSpPr txBox="1"/>
          <p:nvPr>
            <p:ph type="title"/>
          </p:nvPr>
        </p:nvSpPr>
        <p:spPr>
          <a:xfrm>
            <a:off x="1099503" y="214903"/>
            <a:ext cx="6945000" cy="110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b="1"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Specific learning Objectives </a:t>
            </a:r>
            <a:endParaRPr b="1" sz="31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69" name="Google Shape;169;g155a908ae85_0_119"/>
          <p:cNvGraphicFramePr/>
          <p:nvPr/>
        </p:nvGraphicFramePr>
        <p:xfrm>
          <a:off x="555226" y="322499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{52CB8478-20A1-48E3-963A-7A6350986E28}</a:tableStyleId>
              </a:tblPr>
              <a:tblGrid>
                <a:gridCol w="2198200"/>
                <a:gridCol w="3171725"/>
                <a:gridCol w="2304500"/>
              </a:tblGrid>
              <a:tr h="4626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Core areas* 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Domain</a:t>
                      </a:r>
                      <a:r>
                        <a:rPr lang="en-US" sz="1800"/>
                        <a:t> **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Category #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9617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800"/>
                        <a:t>Definition of Inflammation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Cognitive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Must Know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4626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600"/>
                        <a:t>Classification of Inflammation</a:t>
                      </a:r>
                      <a:endParaRPr b="1" sz="26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Cognitive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Must Know</a:t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170" name="Google Shape;170;g155a908ae85_0_119"/>
          <p:cNvSpPr/>
          <p:nvPr/>
        </p:nvSpPr>
        <p:spPr>
          <a:xfrm>
            <a:off x="881742" y="1878767"/>
            <a:ext cx="7347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 the end of this presentation the learner is expected to know ;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g155a908ae85_0_119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5a908ae85_0_126"/>
          <p:cNvSpPr txBox="1"/>
          <p:nvPr>
            <p:ph type="title"/>
          </p:nvPr>
        </p:nvSpPr>
        <p:spPr>
          <a:xfrm>
            <a:off x="628650" y="433350"/>
            <a:ext cx="7886700" cy="599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u="sng"/>
              <a:t>Table of Content</a:t>
            </a:r>
            <a:endParaRPr/>
          </a:p>
          <a:p>
            <a:pPr indent="-479778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956"/>
              <a:buChar char="●"/>
            </a:pPr>
            <a:r>
              <a:rPr lang="en-US" sz="3955"/>
              <a:t>Definition of Inflammation</a:t>
            </a:r>
            <a:endParaRPr sz="3955"/>
          </a:p>
          <a:p>
            <a:pPr indent="-479778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956"/>
              <a:buChar char="●"/>
            </a:pPr>
            <a:r>
              <a:rPr lang="en-US" sz="3955"/>
              <a:t>Types </a:t>
            </a:r>
            <a:endParaRPr sz="3955"/>
          </a:p>
          <a:p>
            <a:pPr indent="-479778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956"/>
              <a:buChar char="●"/>
            </a:pPr>
            <a:r>
              <a:rPr lang="en-US" sz="3955"/>
              <a:t>Pathophysiology</a:t>
            </a:r>
            <a:endParaRPr sz="3955"/>
          </a:p>
          <a:p>
            <a:pPr indent="-479778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956"/>
              <a:buChar char="●"/>
            </a:pPr>
            <a:r>
              <a:rPr lang="en-US" sz="3955"/>
              <a:t>Morphology</a:t>
            </a:r>
            <a:endParaRPr sz="3955"/>
          </a:p>
          <a:p>
            <a:pPr indent="-479778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956"/>
              <a:buChar char="●"/>
            </a:pPr>
            <a:r>
              <a:rPr lang="en-US" sz="3955"/>
              <a:t>Systemic Effects</a:t>
            </a:r>
            <a:endParaRPr sz="3955"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955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 sz="100"/>
          </a:p>
        </p:txBody>
      </p:sp>
      <p:sp>
        <p:nvSpPr>
          <p:cNvPr id="177" name="Google Shape;177;g155a908ae85_0_126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155a908ae85_0_222"/>
          <p:cNvSpPr txBox="1"/>
          <p:nvPr>
            <p:ph type="ctrTitle"/>
          </p:nvPr>
        </p:nvSpPr>
        <p:spPr>
          <a:xfrm>
            <a:off x="609600" y="381000"/>
            <a:ext cx="77724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3333"/>
              <a:buFont typeface="Calibri"/>
              <a:buNone/>
            </a:pPr>
            <a:r>
              <a:rPr lang="en-US"/>
              <a:t>INFLAMMATION</a:t>
            </a:r>
            <a:endParaRPr/>
          </a:p>
        </p:txBody>
      </p:sp>
      <p:sp>
        <p:nvSpPr>
          <p:cNvPr id="183" name="Google Shape;183;g155a908ae85_0_222"/>
          <p:cNvSpPr txBox="1"/>
          <p:nvPr>
            <p:ph idx="1" type="subTitle"/>
          </p:nvPr>
        </p:nvSpPr>
        <p:spPr>
          <a:xfrm>
            <a:off x="990600" y="1219200"/>
            <a:ext cx="7086600" cy="49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lang="en-US">
                <a:solidFill>
                  <a:srgbClr val="FF0000"/>
                </a:solidFill>
              </a:rPr>
              <a:t>Definition-</a:t>
            </a:r>
            <a:endParaRPr/>
          </a:p>
          <a:p>
            <a:pPr indent="0" lvl="0" marL="0" rtl="0" algn="ctr">
              <a:spcBef>
                <a:spcPts val="496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/>
              <a:t>Inflammation is defined as the local response of the body to any  injury due to any agent. </a:t>
            </a:r>
            <a:endParaRPr/>
          </a:p>
          <a:p>
            <a:pPr indent="0" lvl="0" marL="0" rtl="0" algn="ctr">
              <a:spcBef>
                <a:spcPts val="496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/>
              <a:t> </a:t>
            </a:r>
            <a:r>
              <a:rPr b="1" lang="en-US"/>
              <a:t>Inflammation</a:t>
            </a:r>
            <a:r>
              <a:rPr lang="en-US"/>
              <a:t> is part of the body's response to injury or infection, it is considered a mechanism of the immune system. Without </a:t>
            </a:r>
            <a:r>
              <a:rPr b="1" lang="en-US"/>
              <a:t>inflammation</a:t>
            </a:r>
            <a:r>
              <a:rPr lang="en-US"/>
              <a:t>,</a:t>
            </a:r>
            <a:endParaRPr/>
          </a:p>
          <a:p>
            <a:pPr indent="0" lvl="0" marL="0" rtl="0" algn="ctr">
              <a:spcBef>
                <a:spcPts val="496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/>
              <a:t>wounds and infections would never heal.</a:t>
            </a:r>
            <a:endParaRPr/>
          </a:p>
          <a:p>
            <a:pPr indent="0" lvl="0" marL="0" rtl="0" algn="ctr">
              <a:spcBef>
                <a:spcPts val="496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/>
              <a:t>It is a body defense reaction in order to</a:t>
            </a:r>
            <a:endParaRPr/>
          </a:p>
          <a:p>
            <a:pPr indent="0" lvl="0" marL="0" rtl="0" algn="ctr">
              <a:spcBef>
                <a:spcPts val="496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b="1" lang="en-US">
                <a:solidFill>
                  <a:srgbClr val="FF0000"/>
                </a:solidFill>
              </a:rPr>
              <a:t>1-Eliminate or limit the spread of </a:t>
            </a:r>
            <a:endParaRPr/>
          </a:p>
          <a:p>
            <a:pPr indent="0" lvl="0" marL="0" rtl="0" algn="ctr">
              <a:spcBef>
                <a:spcPts val="496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b="1" lang="en-US">
                <a:solidFill>
                  <a:srgbClr val="FF0000"/>
                </a:solidFill>
              </a:rPr>
              <a:t>Injurious agent.</a:t>
            </a:r>
            <a:endParaRPr/>
          </a:p>
          <a:p>
            <a:pPr indent="0" lvl="0" marL="0" rtl="0" algn="ctr">
              <a:spcBef>
                <a:spcPts val="496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b="1" lang="en-US">
                <a:solidFill>
                  <a:srgbClr val="FF0000"/>
                </a:solidFill>
              </a:rPr>
              <a:t>  2-To remove the dead tissue and</a:t>
            </a:r>
            <a:endParaRPr/>
          </a:p>
          <a:p>
            <a:pPr indent="0" lvl="0" marL="0" rtl="0" algn="ctr">
              <a:spcBef>
                <a:spcPts val="496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b="1" lang="en-US">
                <a:solidFill>
                  <a:srgbClr val="FF0000"/>
                </a:solidFill>
              </a:rPr>
              <a:t>Debris from the area.</a:t>
            </a:r>
            <a:endParaRPr/>
          </a:p>
          <a:p>
            <a:pPr indent="0" lvl="0" marL="0" rtl="0" algn="ctr">
              <a:spcBef>
                <a:spcPts val="496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b="1" lang="en-US">
                <a:solidFill>
                  <a:srgbClr val="FF0000"/>
                </a:solidFill>
              </a:rPr>
              <a:t>3-To repair the damaged part.</a:t>
            </a:r>
            <a:endParaRPr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155a908ae85_0_227"/>
          <p:cNvSpPr txBox="1"/>
          <p:nvPr>
            <p:ph idx="1" type="body"/>
          </p:nvPr>
        </p:nvSpPr>
        <p:spPr>
          <a:xfrm>
            <a:off x="457200" y="304800"/>
            <a:ext cx="8229600" cy="58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lang="en-US">
                <a:solidFill>
                  <a:srgbClr val="FF0000"/>
                </a:solidFill>
              </a:rPr>
              <a:t>            AGENT CAUSING INFLAMMATION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>
              <a:solidFill>
                <a:srgbClr val="FF0000"/>
              </a:solidFill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1.Physical agents- heat ,cold,radiation,trauma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2.Chemical agents-Organic and inorganic poison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3.Infective agents- Bactaria.viruses &amp; their toxins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4.Immunological agents-cell mediated and anti-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    -gen-antibody reactions.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155a908ae85_0_231"/>
          <p:cNvSpPr txBox="1"/>
          <p:nvPr>
            <p:ph idx="1" type="body"/>
          </p:nvPr>
        </p:nvSpPr>
        <p:spPr>
          <a:xfrm>
            <a:off x="457200" y="381000"/>
            <a:ext cx="8229600" cy="574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  </a:t>
            </a:r>
            <a:r>
              <a:rPr lang="en-US">
                <a:solidFill>
                  <a:srgbClr val="FF0000"/>
                </a:solidFill>
              </a:rPr>
              <a:t>SIGNS OF INFLAMMATION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>
              <a:solidFill>
                <a:srgbClr val="FF0000"/>
              </a:solidFill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Celsus named 4 cardinal signs of inflammation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1. rubor-(redness)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2. tumor-(swelling)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3. color-(heat)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4. dolor-(pain)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5.Virchow  later added 5</a:t>
            </a:r>
            <a:r>
              <a:rPr baseline="30000" lang="en-US"/>
              <a:t>th</a:t>
            </a:r>
            <a:r>
              <a:rPr lang="en-US"/>
              <a:t> sign--loss of function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155a908ae85_0_235"/>
          <p:cNvSpPr txBox="1"/>
          <p:nvPr>
            <p:ph idx="1" type="body"/>
          </p:nvPr>
        </p:nvSpPr>
        <p:spPr>
          <a:xfrm>
            <a:off x="457200" y="381000"/>
            <a:ext cx="8229600" cy="574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             </a:t>
            </a:r>
            <a:r>
              <a:rPr lang="en-US">
                <a:solidFill>
                  <a:srgbClr val="FF0000"/>
                </a:solidFill>
              </a:rPr>
              <a:t>TYPES OF INFLAMMATION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Depending upon the defense capacity of host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And duration of response,inflammation can be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lang="en-US">
                <a:solidFill>
                  <a:srgbClr val="FF0000"/>
                </a:solidFill>
              </a:rPr>
              <a:t>Classified as--*Acute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None/>
            </a:pPr>
            <a:r>
              <a:rPr lang="en-US">
                <a:solidFill>
                  <a:srgbClr val="FF0000"/>
                </a:solidFill>
              </a:rPr>
              <a:t>                         *Chronic inflammation.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Acute inflammation is of short duration with early body response usually followed by healing.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Chronic inflammation is of longer duration and causative agent persist for long or it is too mild.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155a908ae85_0_239"/>
          <p:cNvSpPr txBox="1"/>
          <p:nvPr>
            <p:ph idx="1" type="body"/>
          </p:nvPr>
        </p:nvSpPr>
        <p:spPr>
          <a:xfrm>
            <a:off x="457200" y="228600"/>
            <a:ext cx="8229600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4285"/>
              <a:buNone/>
            </a:pPr>
            <a:r>
              <a:rPr lang="en-US"/>
              <a:t>            </a:t>
            </a:r>
            <a:r>
              <a:rPr lang="en-US">
                <a:solidFill>
                  <a:srgbClr val="FF0000"/>
                </a:solidFill>
              </a:rPr>
              <a:t>PATHOPHYSIOLOGY OF INFLAMMATION(ACUTE</a:t>
            </a:r>
            <a:r>
              <a:rPr lang="en-US"/>
              <a:t>)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14285"/>
              <a:buNone/>
            </a:pPr>
            <a:r>
              <a:rPr lang="en-US"/>
              <a:t>         Two events can be described-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14285"/>
              <a:buNone/>
            </a:pPr>
            <a:r>
              <a:rPr lang="en-US"/>
              <a:t>                         -Vascular event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14285"/>
              <a:buNone/>
            </a:pPr>
            <a:r>
              <a:rPr lang="en-US"/>
              <a:t>                         -Cellular event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rgbClr val="FF0000"/>
              </a:buClr>
              <a:buSzPct val="114285"/>
              <a:buNone/>
            </a:pPr>
            <a:r>
              <a:rPr lang="en-US">
                <a:solidFill>
                  <a:srgbClr val="FF0000"/>
                </a:solidFill>
              </a:rPr>
              <a:t>Vascular event-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14285"/>
              <a:buNone/>
            </a:pPr>
            <a:r>
              <a:rPr lang="en-US"/>
              <a:t>               A.Haemodynamic changes-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14285"/>
              <a:buNone/>
            </a:pPr>
            <a:r>
              <a:rPr lang="en-US"/>
              <a:t>                      -Transient vasoconstriction followed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14285"/>
              <a:buNone/>
            </a:pPr>
            <a:r>
              <a:rPr lang="en-US"/>
              <a:t>                        by  progressive vasodilatation.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14285"/>
              <a:buNone/>
            </a:pPr>
            <a:r>
              <a:rPr lang="en-US"/>
              <a:t>                     - Slowing of microcirculation and rise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14285"/>
              <a:buNone/>
            </a:pPr>
            <a:r>
              <a:rPr lang="en-US"/>
              <a:t>                        in local hydrostatic pressure.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14285"/>
              <a:buNone/>
            </a:pPr>
            <a:r>
              <a:rPr lang="en-US"/>
              <a:t>               B. Altered vascular permiability-which result in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14285"/>
              <a:buNone/>
            </a:pPr>
            <a:r>
              <a:rPr lang="en-US"/>
              <a:t>                        exudation.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rgbClr val="FF0000"/>
              </a:buClr>
              <a:buSzPct val="114285"/>
              <a:buNone/>
            </a:pPr>
            <a:r>
              <a:rPr lang="en-US">
                <a:solidFill>
                  <a:srgbClr val="FF0000"/>
                </a:solidFill>
              </a:rPr>
              <a:t>Cellular event-      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14285"/>
              <a:buNone/>
            </a:pPr>
            <a:r>
              <a:rPr lang="en-US"/>
              <a:t>                A. Exudation leading to leucocyte extravasation 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14285"/>
              <a:buNone/>
            </a:pPr>
            <a:r>
              <a:rPr lang="en-US"/>
              <a:t>                B. Phagocytosis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14285"/>
              <a:buNone/>
            </a:pPr>
            <a:r>
              <a:rPr lang="en-US"/>
              <a:t>                c. Cell derived  mediators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14285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155a908ae85_0_243"/>
          <p:cNvSpPr txBox="1"/>
          <p:nvPr>
            <p:ph idx="1" type="body"/>
          </p:nvPr>
        </p:nvSpPr>
        <p:spPr>
          <a:xfrm>
            <a:off x="457200" y="304800"/>
            <a:ext cx="8229600" cy="655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None/>
            </a:pPr>
            <a:r>
              <a:rPr lang="en-US" sz="2400">
                <a:solidFill>
                  <a:srgbClr val="FF0000"/>
                </a:solidFill>
              </a:rPr>
              <a:t>                           Morphology of  inflammation-</a:t>
            </a:r>
            <a:endParaRPr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/>
              <a:t>     </a:t>
            </a:r>
            <a:r>
              <a:rPr b="1" lang="en-US" sz="1800"/>
              <a:t>Granulomatous inflammation:</a:t>
            </a:r>
            <a:r>
              <a:rPr lang="en-US" sz="1800"/>
              <a:t> Characterised by the formation of </a:t>
            </a:r>
            <a:r>
              <a:rPr lang="en-US" sz="1800" u="sng">
                <a:solidFill>
                  <a:schemeClr val="hlink"/>
                </a:solidFill>
                <a:hlinkClick r:id="rId3"/>
              </a:rPr>
              <a:t>granulomas</a:t>
            </a:r>
            <a:r>
              <a:rPr lang="en-US" sz="1800"/>
              <a:t> .Examples- </a:t>
            </a:r>
            <a:r>
              <a:rPr lang="en-US" sz="1800" u="sng">
                <a:solidFill>
                  <a:schemeClr val="hlink"/>
                </a:solidFill>
                <a:hlinkClick r:id="rId4"/>
              </a:rPr>
              <a:t>tuberculosis</a:t>
            </a:r>
            <a:r>
              <a:rPr lang="en-US" sz="1800"/>
              <a:t>, </a:t>
            </a:r>
            <a:r>
              <a:rPr lang="en-US" sz="1800" u="sng">
                <a:solidFill>
                  <a:schemeClr val="hlink"/>
                </a:solidFill>
                <a:hlinkClick r:id="rId5"/>
              </a:rPr>
              <a:t>leprosy</a:t>
            </a:r>
            <a:r>
              <a:rPr lang="en-US" sz="1800"/>
              <a:t>, </a:t>
            </a:r>
            <a:r>
              <a:rPr lang="en-US" sz="1800" u="sng">
                <a:solidFill>
                  <a:schemeClr val="hlink"/>
                </a:solidFill>
                <a:hlinkClick r:id="rId6"/>
              </a:rPr>
              <a:t>sarcoidosis</a:t>
            </a:r>
            <a:r>
              <a:rPr lang="en-US" sz="1800"/>
              <a:t>, and </a:t>
            </a:r>
            <a:r>
              <a:rPr lang="en-US" sz="1800" u="sng">
                <a:solidFill>
                  <a:schemeClr val="hlink"/>
                </a:solidFill>
                <a:hlinkClick r:id="rId7"/>
              </a:rPr>
              <a:t>syphilis</a:t>
            </a:r>
            <a:r>
              <a:rPr lang="en-US" sz="1800"/>
              <a:t>.</a:t>
            </a:r>
            <a:endParaRPr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b="1" lang="en-US" sz="1800"/>
              <a:t>Fibrinous inflammation:</a:t>
            </a:r>
            <a:r>
              <a:rPr lang="en-US" sz="1800"/>
              <a:t> Inflammation resulting in a large increase in vascular permeability allows </a:t>
            </a:r>
            <a:r>
              <a:rPr lang="en-US" sz="1800" u="sng">
                <a:solidFill>
                  <a:schemeClr val="hlink"/>
                </a:solidFill>
                <a:hlinkClick r:id="rId8"/>
              </a:rPr>
              <a:t>fibrin</a:t>
            </a:r>
            <a:r>
              <a:rPr lang="en-US" sz="1800"/>
              <a:t> to pass through the blood vessels. The deposit sometimes forms a pseudomembrane sheet. During inflammation of the intestine (</a:t>
            </a:r>
            <a:r>
              <a:rPr lang="en-US" sz="1800" u="sng">
                <a:solidFill>
                  <a:schemeClr val="hlink"/>
                </a:solidFill>
                <a:hlinkClick r:id="rId9"/>
              </a:rPr>
              <a:t>Pseudomembranous colitis</a:t>
            </a:r>
            <a:r>
              <a:rPr lang="en-US" sz="1800"/>
              <a:t>), pseudomembranous tubes can be formed.</a:t>
            </a:r>
            <a:endParaRPr/>
          </a:p>
          <a:p>
            <a:pPr indent="-2286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b="1" lang="en-US" sz="1800"/>
              <a:t>Purulent inflammation:</a:t>
            </a:r>
            <a:r>
              <a:rPr lang="en-US" sz="1800"/>
              <a:t> Inflammation resulting in large amount of </a:t>
            </a:r>
            <a:r>
              <a:rPr lang="en-US" sz="1800" u="sng">
                <a:solidFill>
                  <a:schemeClr val="hlink"/>
                </a:solidFill>
                <a:hlinkClick r:id="rId10"/>
              </a:rPr>
              <a:t>pus</a:t>
            </a:r>
            <a:r>
              <a:rPr lang="en-US" sz="1800"/>
              <a:t>, which consists of neutrophils, dead cells, and fluid. Infection by pyogenic bacteria such as </a:t>
            </a:r>
            <a:r>
              <a:rPr lang="en-US" sz="1800" u="sng">
                <a:solidFill>
                  <a:schemeClr val="hlink"/>
                </a:solidFill>
                <a:hlinkClick r:id="rId11"/>
              </a:rPr>
              <a:t>staphylococci</a:t>
            </a:r>
            <a:r>
              <a:rPr lang="en-US" sz="1800"/>
              <a:t> is characteristic of this kind of inflammation. Large, localised collections of pus enclosed by surrounding tissues are called </a:t>
            </a:r>
            <a:r>
              <a:rPr lang="en-US" sz="1800" u="sng">
                <a:solidFill>
                  <a:schemeClr val="hlink"/>
                </a:solidFill>
                <a:hlinkClick r:id="rId12"/>
              </a:rPr>
              <a:t>abscesses</a:t>
            </a:r>
            <a:endParaRPr sz="1800"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b="1" lang="en-US" sz="1800"/>
              <a:t>Serous inflammation:</a:t>
            </a:r>
            <a:r>
              <a:rPr lang="en-US" sz="1800"/>
              <a:t> Characterised by the copious effusion of non-viscous serous fluid, commonly produced by </a:t>
            </a:r>
            <a:r>
              <a:rPr lang="en-US" sz="1800" u="sng">
                <a:solidFill>
                  <a:schemeClr val="hlink"/>
                </a:solidFill>
                <a:hlinkClick r:id="rId13"/>
              </a:rPr>
              <a:t>mesothelial</a:t>
            </a:r>
            <a:r>
              <a:rPr lang="en-US" sz="1800"/>
              <a:t> cells of </a:t>
            </a:r>
            <a:r>
              <a:rPr lang="en-US" sz="1800" u="sng">
                <a:solidFill>
                  <a:schemeClr val="hlink"/>
                </a:solidFill>
                <a:hlinkClick r:id="rId14"/>
              </a:rPr>
              <a:t>serous membranes</a:t>
            </a:r>
            <a:r>
              <a:rPr lang="en-US" sz="1800"/>
              <a:t>, but may be derived from blood plasma. Skin </a:t>
            </a:r>
            <a:r>
              <a:rPr lang="en-US" sz="1800" u="sng">
                <a:solidFill>
                  <a:schemeClr val="hlink"/>
                </a:solidFill>
                <a:hlinkClick r:id="rId15"/>
              </a:rPr>
              <a:t>blisters</a:t>
            </a:r>
            <a:r>
              <a:rPr lang="en-US" sz="1800"/>
              <a:t> exemplify this pattern of inflammation.</a:t>
            </a:r>
            <a:endParaRPr/>
          </a:p>
          <a:p>
            <a:pPr indent="-2286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b="1" lang="en-US" sz="1800"/>
              <a:t>Ulcerative inflammation:</a:t>
            </a:r>
            <a:r>
              <a:rPr lang="en-US" sz="1800"/>
              <a:t> Inflammation occurring near an epithelium can result in the </a:t>
            </a:r>
            <a:r>
              <a:rPr lang="en-US" sz="1800" u="sng">
                <a:solidFill>
                  <a:schemeClr val="hlink"/>
                </a:solidFill>
                <a:hlinkClick r:id="rId16"/>
              </a:rPr>
              <a:t>necrotic</a:t>
            </a:r>
            <a:r>
              <a:rPr lang="en-US" sz="1800"/>
              <a:t> loss of tissue from the surface, exposing lower layers. The subsequent excavation in the epithelium is known as an </a:t>
            </a:r>
            <a:r>
              <a:rPr lang="en-US" sz="1800" u="sng">
                <a:solidFill>
                  <a:schemeClr val="hlink"/>
                </a:solidFill>
                <a:hlinkClick r:id="rId17"/>
              </a:rPr>
              <a:t>ulcer</a:t>
            </a:r>
            <a:r>
              <a:rPr lang="en-US" sz="1800"/>
              <a:t>.</a:t>
            </a:r>
            <a:endParaRPr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2016-12-05T19:10:03Z</dcterms:created>
  <dc:creator>ASUS X</dc:creator>
</cp:coreProperties>
</file>